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3090" autoAdjust="0"/>
  </p:normalViewPr>
  <p:slideViewPr>
    <p:cSldViewPr snapToGrid="0">
      <p:cViewPr varScale="1">
        <p:scale>
          <a:sx n="59" d="100"/>
          <a:sy n="59" d="100"/>
        </p:scale>
        <p:origin x="924" y="52"/>
      </p:cViewPr>
      <p:guideLst/>
    </p:cSldViewPr>
  </p:slideViewPr>
  <p:notesTextViewPr>
    <p:cViewPr>
      <p:scale>
        <a:sx n="1" d="1"/>
        <a:sy n="1" d="1"/>
      </p:scale>
      <p:origin x="0" y="-6912"/>
    </p:cViewPr>
  </p:notesTextViewPr>
  <p:notesViewPr>
    <p:cSldViewPr snapToGrid="0">
      <p:cViewPr varScale="1">
        <p:scale>
          <a:sx n="82" d="100"/>
          <a:sy n="82" d="100"/>
        </p:scale>
        <p:origin x="3810" y="60"/>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30865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8188" y="1131888"/>
            <a:ext cx="5707062" cy="3209925"/>
          </a:xfrm>
        </p:spPr>
      </p:sp>
      <p:sp>
        <p:nvSpPr>
          <p:cNvPr id="3" name="Notes Placeholder 2"/>
          <p:cNvSpPr>
            <a:spLocks noGrp="1"/>
          </p:cNvSpPr>
          <p:nvPr>
            <p:ph type="body" idx="1"/>
          </p:nvPr>
        </p:nvSpPr>
        <p:spPr>
          <a:xfrm>
            <a:off x="710248" y="4518203"/>
            <a:ext cx="5681980" cy="4614368"/>
          </a:xfrm>
        </p:spPr>
        <p:txBody>
          <a:bodyPr/>
          <a:lstStyle/>
          <a:p>
            <a:r>
              <a:rPr lang="en-US" b="1" dirty="0"/>
              <a:t>Importance of Table Leaders</a:t>
            </a:r>
          </a:p>
          <a:p>
            <a:pPr marL="171450" indent="-171450">
              <a:buFont typeface="Arial" panose="020B0604020202020204" pitchFamily="34" charset="0"/>
              <a:buChar char="•"/>
            </a:pPr>
            <a:r>
              <a:rPr lang="en-US" dirty="0"/>
              <a:t>Table Leader and Assistant Table Leaders have the most important responsibility in the conference room.  </a:t>
            </a:r>
          </a:p>
          <a:p>
            <a:pPr marL="171450" indent="-171450">
              <a:buFont typeface="Arial" panose="020B0604020202020204" pitchFamily="34" charset="0"/>
              <a:buChar char="•"/>
            </a:pPr>
            <a:r>
              <a:rPr lang="en-US" dirty="0"/>
              <a:t>You may ask “Why am I here?”  </a:t>
            </a:r>
            <a:r>
              <a:rPr lang="en-US" b="1" dirty="0">
                <a:solidFill>
                  <a:srgbClr val="FF0000"/>
                </a:solidFill>
              </a:rPr>
              <a:t>HANDOUT</a:t>
            </a:r>
            <a:r>
              <a:rPr lang="en-US" b="1" dirty="0"/>
              <a:t> PAGE 71 FROM TEAM MANUAL</a:t>
            </a:r>
            <a:endParaRPr lang="en-US" dirty="0"/>
          </a:p>
          <a:p>
            <a:pPr marL="171450" indent="-171450">
              <a:buFont typeface="Arial" panose="020B0604020202020204" pitchFamily="34" charset="0"/>
              <a:buChar char="•"/>
            </a:pPr>
            <a:r>
              <a:rPr lang="en-US" dirty="0"/>
              <a:t>Read them and pray over them during your preparation for the weekend. </a:t>
            </a:r>
          </a:p>
          <a:p>
            <a:pPr marL="171450" indent="-171450">
              <a:buFont typeface="Arial" panose="020B0604020202020204" pitchFamily="34" charset="0"/>
              <a:buChar char="•"/>
            </a:pPr>
            <a:r>
              <a:rPr lang="en-US" dirty="0"/>
              <a:t>You are here to support the building of Christian community among those at your table.  </a:t>
            </a:r>
          </a:p>
          <a:p>
            <a:pPr marL="171450" indent="-171450">
              <a:buFont typeface="Arial" panose="020B0604020202020204" pitchFamily="34" charset="0"/>
              <a:buChar char="•"/>
            </a:pPr>
            <a:r>
              <a:rPr lang="en-US" dirty="0"/>
              <a:t>You can accomplish this by setting an example of timeliness, positive attitude and authenticity.  </a:t>
            </a:r>
          </a:p>
          <a:p>
            <a:endParaRPr lang="en-US" dirty="0"/>
          </a:p>
          <a:p>
            <a:r>
              <a:rPr lang="en-US" b="1" dirty="0"/>
              <a:t>Preparation for the Weekend</a:t>
            </a:r>
          </a:p>
          <a:p>
            <a:pPr marL="171450" indent="-171450">
              <a:buFont typeface="Arial" panose="020B0604020202020204" pitchFamily="34" charset="0"/>
              <a:buChar char="•"/>
            </a:pPr>
            <a:r>
              <a:rPr lang="en-US" dirty="0"/>
              <a:t>As was discussed in the first portion of tonight’s training, prepare yourself mentally and spiritually to serve on this team.  </a:t>
            </a:r>
          </a:p>
          <a:p>
            <a:pPr marL="171450" indent="-171450">
              <a:buFont typeface="Arial" panose="020B0604020202020204" pitchFamily="34" charset="0"/>
              <a:buChar char="•"/>
            </a:pPr>
            <a:r>
              <a:rPr lang="en-US" dirty="0"/>
              <a:t>Preparation begins with knowing what is expected of you.  </a:t>
            </a:r>
          </a:p>
          <a:p>
            <a:pPr marL="171450" indent="-171450">
              <a:buFont typeface="Arial" panose="020B0604020202020204" pitchFamily="34" charset="0"/>
              <a:buChar char="•"/>
            </a:pPr>
            <a:r>
              <a:rPr lang="en-US" dirty="0"/>
              <a:t>You have been given some documents along with your job description….it is very important you become very familiar with the information contained in all.  </a:t>
            </a:r>
          </a:p>
          <a:p>
            <a:pPr marL="171450" indent="-171450">
              <a:buFont typeface="Arial" panose="020B0604020202020204" pitchFamily="34" charset="0"/>
              <a:buChar char="•"/>
            </a:pPr>
            <a:r>
              <a:rPr lang="en-US" dirty="0"/>
              <a:t>Pray daily for the team and for the pilgrims, God will send for Walk ____.  </a:t>
            </a:r>
          </a:p>
          <a:p>
            <a:pPr marL="171450" indent="-171450">
              <a:buFont typeface="Arial" panose="020B0604020202020204" pitchFamily="34" charset="0"/>
              <a:buChar char="•"/>
            </a:pPr>
            <a:r>
              <a:rPr lang="en-US" dirty="0"/>
              <a:t>You will also be receiving additional information during our team meetings so it is very important that you participate in </a:t>
            </a:r>
            <a:r>
              <a:rPr lang="en-US" b="1" dirty="0"/>
              <a:t>all team meetings.</a:t>
            </a:r>
            <a:endParaRPr lang="en-US" dirty="0">
              <a:solidFill>
                <a:prstClr val="black"/>
              </a:solidFill>
              <a:latin typeface="Calibri" panose="020F0502020204030204"/>
            </a:endParaRPr>
          </a:p>
          <a:p>
            <a:endParaRPr lang="en-US" dirty="0">
              <a:solidFill>
                <a:prstClr val="black"/>
              </a:solidFill>
              <a:latin typeface="Calibri" panose="020F0502020204030204"/>
            </a:endParaRPr>
          </a:p>
          <a:p>
            <a:r>
              <a:rPr lang="en-US" dirty="0">
                <a:solidFill>
                  <a:prstClr val="black"/>
                </a:solidFill>
                <a:latin typeface="Calibri" panose="020F0502020204030204"/>
              </a:rPr>
              <a:t>    </a:t>
            </a:r>
            <a:r>
              <a:rPr lang="en-US" b="1" dirty="0">
                <a:solidFill>
                  <a:prstClr val="black"/>
                </a:solidFill>
                <a:latin typeface="Calibri" panose="020F0502020204030204"/>
              </a:rPr>
              <a:t>Preparing Your Talk</a:t>
            </a:r>
          </a:p>
          <a:p>
            <a:pPr marL="171450" indent="-171450">
              <a:buFont typeface="Arial" panose="020B0604020202020204" pitchFamily="34" charset="0"/>
              <a:buChar char="•"/>
            </a:pPr>
            <a:r>
              <a:rPr lang="en-US" dirty="0">
                <a:solidFill>
                  <a:prstClr val="black"/>
                </a:solidFill>
                <a:latin typeface="Calibri" panose="020F0502020204030204"/>
              </a:rPr>
              <a:t>You should have received a “Preparing Your Talk” document.  Has anyone not received?</a:t>
            </a:r>
          </a:p>
          <a:p>
            <a:pPr marL="171450" indent="-171450">
              <a:buFont typeface="Arial" panose="020B0604020202020204" pitchFamily="34" charset="0"/>
              <a:buChar char="•"/>
            </a:pPr>
            <a:r>
              <a:rPr lang="en-US" dirty="0">
                <a:solidFill>
                  <a:prstClr val="black"/>
                </a:solidFill>
                <a:latin typeface="Calibri" panose="020F0502020204030204"/>
              </a:rPr>
              <a:t>Others on the team have given your talk, if you are having trouble, they will be glad to talk with you.  </a:t>
            </a:r>
            <a:r>
              <a:rPr lang="en-US" b="1" dirty="0">
                <a:solidFill>
                  <a:srgbClr val="FF0000"/>
                </a:solidFill>
                <a:latin typeface="Calibri" panose="020F0502020204030204"/>
              </a:rPr>
              <a:t>HANDOUT </a:t>
            </a:r>
            <a:r>
              <a:rPr lang="en-US" b="1" dirty="0">
                <a:latin typeface="Calibri" panose="020F0502020204030204"/>
              </a:rPr>
              <a:t>“</a:t>
            </a:r>
            <a:r>
              <a:rPr lang="en-US" b="1" dirty="0">
                <a:solidFill>
                  <a:prstClr val="black"/>
                </a:solidFill>
                <a:latin typeface="Calibri" panose="020F0502020204030204"/>
              </a:rPr>
              <a:t>Previous Talk Grid”</a:t>
            </a:r>
          </a:p>
          <a:p>
            <a:pPr marL="171450" indent="-171450">
              <a:buFont typeface="Arial" panose="020B0604020202020204" pitchFamily="34" charset="0"/>
              <a:buChar char="•"/>
            </a:pPr>
            <a:r>
              <a:rPr lang="en-US" dirty="0">
                <a:solidFill>
                  <a:prstClr val="black"/>
                </a:solidFill>
                <a:latin typeface="Calibri" panose="020F0502020204030204"/>
              </a:rPr>
              <a:t>There are fifteen talks for the weekend and each talk builds on the previous talk.</a:t>
            </a:r>
          </a:p>
          <a:p>
            <a:pPr marL="171450" indent="-171450">
              <a:buFont typeface="Arial" panose="020B0604020202020204" pitchFamily="34" charset="0"/>
              <a:buChar char="•"/>
            </a:pPr>
            <a:r>
              <a:rPr lang="en-US" dirty="0">
                <a:solidFill>
                  <a:prstClr val="black"/>
                </a:solidFill>
                <a:latin typeface="Calibri" panose="020F0502020204030204"/>
              </a:rPr>
              <a:t>With that in mind, it is important that each speaker is aware he or she is only 1/15</a:t>
            </a:r>
            <a:r>
              <a:rPr lang="en-US" baseline="30000" dirty="0">
                <a:solidFill>
                  <a:prstClr val="black"/>
                </a:solidFill>
                <a:latin typeface="Calibri" panose="020F0502020204030204"/>
              </a:rPr>
              <a:t>th</a:t>
            </a:r>
            <a:r>
              <a:rPr lang="en-US" dirty="0">
                <a:solidFill>
                  <a:prstClr val="black"/>
                </a:solidFill>
                <a:latin typeface="Calibri" panose="020F0502020204030204"/>
              </a:rPr>
              <a:t> of the complete talk.</a:t>
            </a:r>
          </a:p>
          <a:p>
            <a:pPr marL="171450" indent="-171450">
              <a:buFont typeface="Arial" panose="020B0604020202020204" pitchFamily="34" charset="0"/>
              <a:buChar char="•"/>
            </a:pPr>
            <a:r>
              <a:rPr lang="en-US" dirty="0">
                <a:solidFill>
                  <a:prstClr val="black"/>
                </a:solidFill>
                <a:latin typeface="Calibri" panose="020F0502020204030204"/>
              </a:rPr>
              <a:t>It is also important for you to be aware of how your talk fits into the message of the weekend and that your personal comments are relatable to the topic of your talk, not just your personal testimony.</a:t>
            </a:r>
          </a:p>
          <a:p>
            <a:pPr marL="171450" indent="-171450">
              <a:buFont typeface="Arial" panose="020B0604020202020204" pitchFamily="34" charset="0"/>
              <a:buChar char="•"/>
            </a:pPr>
            <a:r>
              <a:rPr lang="en-US" dirty="0">
                <a:solidFill>
                  <a:prstClr val="black"/>
                </a:solidFill>
                <a:latin typeface="Calibri" panose="020F0502020204030204"/>
              </a:rPr>
              <a:t>That being said… we ask you to be good stewards of the time allotted for each talk.</a:t>
            </a:r>
          </a:p>
          <a:p>
            <a:pPr marL="171450" indent="-171450">
              <a:buFont typeface="Arial" panose="020B0604020202020204" pitchFamily="34" charset="0"/>
              <a:buChar char="•"/>
            </a:pPr>
            <a:r>
              <a:rPr lang="en-US" dirty="0">
                <a:solidFill>
                  <a:prstClr val="black"/>
                </a:solidFill>
                <a:latin typeface="Calibri" panose="020F0502020204030204"/>
              </a:rPr>
              <a:t>The schedule for the weekend allows the pilgrims to discern their thoughts after a talk, discuss their ideas and emotions after a talk, and time to express their table’s reflections of the talks through </a:t>
            </a:r>
            <a:r>
              <a:rPr lang="en-US" dirty="0" err="1">
                <a:solidFill>
                  <a:prstClr val="black"/>
                </a:solidFill>
                <a:latin typeface="Calibri" panose="020F0502020204030204"/>
              </a:rPr>
              <a:t>aritistic</a:t>
            </a:r>
            <a:r>
              <a:rPr lang="en-US" dirty="0">
                <a:solidFill>
                  <a:prstClr val="black"/>
                </a:solidFill>
                <a:latin typeface="Calibri" panose="020F0502020204030204"/>
              </a:rPr>
              <a:t> expression.</a:t>
            </a:r>
          </a:p>
          <a:p>
            <a:pPr marL="171450" indent="-171450">
              <a:buFont typeface="Arial" panose="020B0604020202020204" pitchFamily="34" charset="0"/>
              <a:buChar char="•"/>
            </a:pPr>
            <a:r>
              <a:rPr lang="en-US" dirty="0">
                <a:solidFill>
                  <a:prstClr val="black"/>
                </a:solidFill>
                <a:latin typeface="Calibri" panose="020F0502020204030204"/>
              </a:rPr>
              <a:t>In preparing your talk, if you time yourself for 20 minutes for your preview talk, your talk on the weekend will timeout perfectly.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There are Key Points to be made in each talk – </a:t>
            </a:r>
            <a:r>
              <a:rPr lang="en-US" b="1" dirty="0">
                <a:solidFill>
                  <a:srgbClr val="FF0000"/>
                </a:solidFill>
                <a:latin typeface="Calibri" panose="020F0502020204030204"/>
              </a:rPr>
              <a:t>HANDOUT</a:t>
            </a: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 “Key Points of Talks</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booklet.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panose="020F0502020204030204"/>
              </a:rPr>
              <a:t>All items in the abbreviated outline must be covered…the expanded outline gives you examples of how to add personal comments.</a:t>
            </a:r>
          </a:p>
          <a:p>
            <a:pPr marL="171450" indent="-171450">
              <a:buFont typeface="Arial" panose="020B0604020202020204" pitchFamily="34" charset="0"/>
              <a:buChar char="•"/>
            </a:pPr>
            <a:r>
              <a:rPr lang="en-US" dirty="0">
                <a:solidFill>
                  <a:prstClr val="black"/>
                </a:solidFill>
                <a:latin typeface="Calibri" panose="020F0502020204030204"/>
              </a:rPr>
              <a:t>There are NO official write downs for any talk.  The ‘PowerPoint Usage Guidelines’ are good examples for write downs.</a:t>
            </a:r>
          </a:p>
          <a:p>
            <a:pPr marL="171450" indent="-171450">
              <a:buFont typeface="Arial" panose="020B0604020202020204" pitchFamily="34" charset="0"/>
              <a:buChar char="•"/>
            </a:pPr>
            <a:r>
              <a:rPr lang="en-US" dirty="0">
                <a:solidFill>
                  <a:prstClr val="black"/>
                </a:solidFill>
                <a:latin typeface="Calibri" panose="020F0502020204030204"/>
              </a:rPr>
              <a:t>Whatever you decide for the write downs…try to keep them to short phrases or single words.  Most people remember in threes…so a 3-word phrase or short sentence broken down into no more than 3 3-word sections is sufficient for write downs.</a:t>
            </a:r>
          </a:p>
          <a:p>
            <a:pPr marL="171450" indent="-171450">
              <a:buFont typeface="Arial" panose="020B0604020202020204" pitchFamily="34" charset="0"/>
              <a:buChar char="•"/>
            </a:pPr>
            <a:r>
              <a:rPr lang="en-US" dirty="0">
                <a:solidFill>
                  <a:prstClr val="black"/>
                </a:solidFill>
                <a:latin typeface="Calibri" panose="020F0502020204030204"/>
              </a:rPr>
              <a:t>If you want to use Power Points along with your talk, there are PowerPoint presentations prepared for you and Guidelines to follow.  </a:t>
            </a:r>
            <a:r>
              <a:rPr lang="en-US" b="1" dirty="0">
                <a:solidFill>
                  <a:srgbClr val="FF0000"/>
                </a:solidFill>
                <a:latin typeface="Calibri" panose="020F0502020204030204"/>
              </a:rPr>
              <a:t>HANDOUT</a:t>
            </a:r>
            <a:r>
              <a:rPr lang="en-US" b="1" dirty="0">
                <a:solidFill>
                  <a:prstClr val="black"/>
                </a:solidFill>
                <a:latin typeface="Calibri" panose="020F0502020204030204"/>
              </a:rPr>
              <a:t> “PowerPoint Usage Guidelines”.</a:t>
            </a:r>
          </a:p>
          <a:p>
            <a:pPr marL="171450" indent="-171450">
              <a:buFont typeface="Arial" panose="020B0604020202020204" pitchFamily="34" charset="0"/>
              <a:buChar char="•"/>
            </a:pPr>
            <a:r>
              <a:rPr lang="en-US" dirty="0">
                <a:solidFill>
                  <a:prstClr val="black"/>
                </a:solidFill>
                <a:latin typeface="Calibri" panose="020F0502020204030204"/>
              </a:rPr>
              <a:t>PowerPoint presentation are not required.  We would like to note that talking with PowerPoints is a practiced skill and can sometimes be a distraction if you aren’t completely comfortable with using them.</a:t>
            </a:r>
          </a:p>
          <a:p>
            <a:pPr marL="171450" indent="-171450">
              <a:buFont typeface="Arial" panose="020B0604020202020204" pitchFamily="34" charset="0"/>
              <a:buChar char="•"/>
            </a:pPr>
            <a:r>
              <a:rPr lang="en-US" dirty="0">
                <a:solidFill>
                  <a:prstClr val="black"/>
                </a:solidFill>
                <a:latin typeface="Calibri" panose="020F0502020204030204"/>
              </a:rPr>
              <a:t>The Tech Servant will run the PowerPoint and will need a copy of your talk with notations of when to change the slides.</a:t>
            </a:r>
          </a:p>
          <a:p>
            <a:pPr marL="171450" marR="0" lvl="0" indent="-171450">
              <a:spcBef>
                <a:spcPts val="0"/>
              </a:spcBef>
              <a:spcAft>
                <a:spcPts val="0"/>
              </a:spcAft>
              <a:buFont typeface="Arial" panose="020B0604020202020204" pitchFamily="34" charset="0"/>
              <a:buChar char="•"/>
              <a:tabLst>
                <a:tab pos="457200" algn="l"/>
              </a:tabLst>
            </a:pPr>
            <a:r>
              <a:rPr lang="en-US" sz="1200" kern="1200" dirty="0">
                <a:solidFill>
                  <a:prstClr val="black"/>
                </a:solidFill>
                <a:latin typeface="Calibri" panose="020F0502020204030204"/>
                <a:ea typeface="+mn-ea"/>
                <a:cs typeface="+mn-cs"/>
              </a:rPr>
              <a:t>You</a:t>
            </a:r>
            <a:r>
              <a:rPr lang="en-US" sz="1800" kern="1200" dirty="0">
                <a:solidFill>
                  <a:srgbClr val="000000"/>
                </a:solidFill>
                <a:effectLst/>
                <a:latin typeface="Calibri" panose="020F0502020204030204" pitchFamily="34" charset="0"/>
                <a:ea typeface="+mn-ea"/>
                <a:cs typeface="+mn-cs"/>
              </a:rPr>
              <a:t> may conclude your talk with De </a:t>
            </a:r>
            <a:r>
              <a:rPr lang="en-US" sz="1800" kern="1200" dirty="0" err="1">
                <a:solidFill>
                  <a:srgbClr val="000000"/>
                </a:solidFill>
                <a:effectLst/>
                <a:latin typeface="Calibri" panose="020F0502020204030204" pitchFamily="34" charset="0"/>
                <a:ea typeface="+mn-ea"/>
                <a:cs typeface="+mn-cs"/>
              </a:rPr>
              <a:t>Colores</a:t>
            </a:r>
            <a:r>
              <a:rPr lang="en-US" sz="1800" kern="1200" dirty="0">
                <a:solidFill>
                  <a:srgbClr val="000000"/>
                </a:solidFill>
                <a:effectLst/>
                <a:latin typeface="Calibri" panose="020F0502020204030204" pitchFamily="34" charset="0"/>
                <a:ea typeface="+mn-ea"/>
                <a:cs typeface="+mn-cs"/>
              </a:rPr>
              <a:t> (except for the Priority Talk, because De </a:t>
            </a:r>
            <a:r>
              <a:rPr lang="en-US" sz="1800" kern="1200" dirty="0" err="1">
                <a:solidFill>
                  <a:srgbClr val="000000"/>
                </a:solidFill>
                <a:effectLst/>
                <a:latin typeface="Calibri" panose="020F0502020204030204" pitchFamily="34" charset="0"/>
                <a:ea typeface="+mn-ea"/>
                <a:cs typeface="+mn-cs"/>
              </a:rPr>
              <a:t>Colores</a:t>
            </a:r>
            <a:r>
              <a:rPr lang="en-US" sz="1800" kern="1200" dirty="0">
                <a:solidFill>
                  <a:srgbClr val="000000"/>
                </a:solidFill>
                <a:effectLst/>
                <a:latin typeface="Calibri" panose="020F0502020204030204" pitchFamily="34" charset="0"/>
                <a:ea typeface="+mn-ea"/>
                <a:cs typeface="+mn-cs"/>
              </a:rPr>
              <a:t> has not been explained yet.) The Inside ALD will announce a time of silent meditation after the speaker leaves the Conference Room.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dirty="0">
                <a:solidFill>
                  <a:prstClr val="black"/>
                </a:solidFill>
                <a:latin typeface="Calibri" panose="020F0502020204030204"/>
              </a:rPr>
              <a:t>There should be no changes to your talk once previewed, unless instructed by Lay Director during your critique.</a:t>
            </a:r>
          </a:p>
          <a:p>
            <a:pPr marL="171450" indent="-171450">
              <a:buFont typeface="Arial" panose="020B0604020202020204" pitchFamily="34" charset="0"/>
              <a:buChar char="•"/>
            </a:pPr>
            <a:r>
              <a:rPr lang="en-US" sz="1800" kern="1200" dirty="0">
                <a:solidFill>
                  <a:srgbClr val="000000"/>
                </a:solidFill>
                <a:effectLst/>
                <a:latin typeface="Calibri" panose="020F0502020204030204" pitchFamily="34" charset="0"/>
                <a:ea typeface="+mn-ea"/>
                <a:cs typeface="+mn-cs"/>
              </a:rPr>
              <a:t>Dress appropriately and professionally for you preview talk. You may want to wear what you plan to wear at King’s Retreat for a dress rehearsal. </a:t>
            </a:r>
            <a:r>
              <a:rPr lang="en-US" dirty="0">
                <a:solidFill>
                  <a:prstClr val="black"/>
                </a:solidFill>
                <a:latin typeface="Calibri" panose="020F0502020204030204"/>
              </a:rPr>
              <a:t>No flashy jewelry or anything that will distract the pilgrims.  You may wear you Emmaus Cross for your talk and remove afterwards.</a:t>
            </a:r>
            <a:endPar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You can walk in with your talk or it can be placed on the podium for you.  When finished with the talk you can leave it on the podium and it will be returned to you.</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The Escort will get you for prayer and you will not return to the conference room until after discussion.  An ALD will come to get you.</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The Prayer Chapel Coordinator/Escort will have a form for you to fill out for information regarding– communion, anointing with oil, food before/after talk, carry your talk in, etc.  Please be timely in returning it.</a:t>
            </a:r>
          </a:p>
          <a:p>
            <a:pPr marL="171450" indent="-171450">
              <a:buFont typeface="Arial" panose="020B0604020202020204" pitchFamily="34" charset="0"/>
              <a:buChar char="•"/>
            </a:pPr>
            <a:endParaRPr lang="en-US" dirty="0">
              <a:solidFill>
                <a:prstClr val="black"/>
              </a:solidFill>
              <a:latin typeface="Calibri" panose="020F0502020204030204"/>
            </a:endParaRPr>
          </a:p>
          <a:p>
            <a:endParaRPr lang="en-US" dirty="0">
              <a:solidFill>
                <a:prstClr val="black"/>
              </a:solidFill>
              <a:latin typeface="Calibri" panose="020F0502020204030204"/>
            </a:endParaRPr>
          </a:p>
          <a:p>
            <a:r>
              <a:rPr lang="en-US" b="1" dirty="0">
                <a:solidFill>
                  <a:prstClr val="black"/>
                </a:solidFill>
                <a:latin typeface="Calibri" panose="020F0502020204030204"/>
              </a:rPr>
              <a:t>Talk Critiques</a:t>
            </a:r>
          </a:p>
          <a:p>
            <a:pPr marL="171450" indent="-171450">
              <a:buFont typeface="Arial" panose="020B0604020202020204" pitchFamily="34" charset="0"/>
              <a:buChar char="•"/>
            </a:pPr>
            <a:r>
              <a:rPr lang="en-US" dirty="0">
                <a:solidFill>
                  <a:prstClr val="black"/>
                </a:solidFill>
                <a:latin typeface="Calibri" panose="020F0502020204030204"/>
              </a:rPr>
              <a:t>Table Leaders and Assistant Table Leaders...time at team meeting is your opportunity to learn and practice your skills at leading a table.</a:t>
            </a:r>
          </a:p>
          <a:p>
            <a:pPr marL="171450" indent="-171450">
              <a:buFont typeface="Arial" panose="020B0604020202020204" pitchFamily="34" charset="0"/>
              <a:buChar char="•"/>
            </a:pPr>
            <a:r>
              <a:rPr lang="en-US" dirty="0">
                <a:solidFill>
                  <a:prstClr val="black"/>
                </a:solidFill>
                <a:latin typeface="Calibri" panose="020F0502020204030204"/>
              </a:rPr>
              <a:t>A preview talk will start with the critique leader praying for and introducing the speaker.</a:t>
            </a:r>
          </a:p>
          <a:p>
            <a:pPr marL="171450" indent="-171450">
              <a:buFont typeface="Arial" panose="020B0604020202020204" pitchFamily="34" charset="0"/>
              <a:buChar char="•"/>
            </a:pPr>
            <a:r>
              <a:rPr lang="en-US" dirty="0">
                <a:solidFill>
                  <a:prstClr val="black"/>
                </a:solidFill>
                <a:latin typeface="Calibri" panose="020F0502020204030204"/>
              </a:rPr>
              <a:t>The speaker will give their talk and then there will be a moment of silence for reflection.</a:t>
            </a:r>
          </a:p>
          <a:p>
            <a:pPr marL="171450" indent="-171450">
              <a:buFont typeface="Arial" panose="020B0604020202020204" pitchFamily="34" charset="0"/>
              <a:buChar char="•"/>
            </a:pPr>
            <a:r>
              <a:rPr lang="en-US" dirty="0">
                <a:solidFill>
                  <a:prstClr val="black"/>
                </a:solidFill>
                <a:latin typeface="Calibri" panose="020F0502020204030204"/>
              </a:rPr>
              <a:t>The critique leader will then ask the tables to quickly (2 minutes) discuss what can be affirmed about the talk and what can be improved.</a:t>
            </a:r>
          </a:p>
          <a:p>
            <a:pPr marL="171450" indent="-171450">
              <a:buFont typeface="Arial" panose="020B0604020202020204" pitchFamily="34" charset="0"/>
              <a:buChar char="•"/>
            </a:pPr>
            <a:r>
              <a:rPr lang="en-US" dirty="0">
                <a:solidFill>
                  <a:prstClr val="black"/>
                </a:solidFill>
                <a:latin typeface="Calibri" panose="020F0502020204030204"/>
              </a:rPr>
              <a:t>Table Leaders and Assistant Table Leaders should ask for and allow for balanced discussion from all present at their table.</a:t>
            </a:r>
          </a:p>
          <a:p>
            <a:pPr marL="171450" indent="-171450">
              <a:buFont typeface="Arial" panose="020B0604020202020204" pitchFamily="34" charset="0"/>
              <a:buChar char="•"/>
            </a:pPr>
            <a:r>
              <a:rPr lang="en-US" dirty="0">
                <a:solidFill>
                  <a:prstClr val="black"/>
                </a:solidFill>
                <a:latin typeface="Calibri" panose="020F0502020204030204"/>
              </a:rPr>
              <a:t>After the discussion time, the Table Leader and/or the Assistant Table Leader (only) will provide the feedback to the critique leader based on the comments from the table.</a:t>
            </a:r>
          </a:p>
          <a:p>
            <a:pPr marL="171450" indent="-171450">
              <a:buFont typeface="Arial" panose="020B0604020202020204" pitchFamily="34" charset="0"/>
              <a:buChar char="•"/>
            </a:pPr>
            <a:r>
              <a:rPr lang="en-US" dirty="0">
                <a:solidFill>
                  <a:prstClr val="black"/>
                </a:solidFill>
                <a:latin typeface="Calibri" panose="020F0502020204030204"/>
              </a:rPr>
              <a:t>Table Leaders and Assistant Table Leaders…it is your role to explain this process to the servants at your table.</a:t>
            </a:r>
          </a:p>
          <a:p>
            <a:pPr marL="171450" indent="-171450">
              <a:buFont typeface="Arial" panose="020B0604020202020204" pitchFamily="34" charset="0"/>
              <a:buChar char="•"/>
            </a:pPr>
            <a:r>
              <a:rPr lang="en-US" dirty="0">
                <a:solidFill>
                  <a:prstClr val="black"/>
                </a:solidFill>
                <a:latin typeface="Calibri" panose="020F0502020204030204"/>
              </a:rPr>
              <a:t>The reason for this format is to give you opportunities to practice facilitating discussion in a table environment.</a:t>
            </a:r>
          </a:p>
          <a:p>
            <a:pPr marL="171450" indent="-171450">
              <a:buFont typeface="Arial" panose="020B0604020202020204" pitchFamily="34" charset="0"/>
              <a:buChar char="•"/>
            </a:pPr>
            <a:r>
              <a:rPr lang="en-US" dirty="0">
                <a:solidFill>
                  <a:prstClr val="black"/>
                </a:solidFill>
                <a:latin typeface="Calibri" panose="020F0502020204030204"/>
              </a:rPr>
              <a:t>Additionally, it allows you to filter comments so that comments are not repetitive and the critique time is reduced allowing the meeting to stay on schedule.</a:t>
            </a:r>
          </a:p>
          <a:p>
            <a:pPr marL="171450" indent="-171450">
              <a:buFont typeface="Arial" panose="020B0604020202020204" pitchFamily="34" charset="0"/>
              <a:buChar char="•"/>
            </a:pPr>
            <a:r>
              <a:rPr lang="en-US" dirty="0">
                <a:solidFill>
                  <a:prstClr val="black"/>
                </a:solidFill>
                <a:latin typeface="Calibri" panose="020F0502020204030204"/>
              </a:rPr>
              <a:t>Those of you who are critique leaders, please verify that you will be in attendance the date you are to lead the critique for the talk assigned to you.</a:t>
            </a:r>
          </a:p>
          <a:p>
            <a:endParaRPr lang="en-US" dirty="0">
              <a:solidFill>
                <a:prstClr val="black"/>
              </a:solidFill>
              <a:latin typeface="Calibri" panose="020F0502020204030204"/>
            </a:endParaRPr>
          </a:p>
          <a:p>
            <a:r>
              <a:rPr lang="en-US" b="1" dirty="0">
                <a:solidFill>
                  <a:prstClr val="black"/>
                </a:solidFill>
                <a:latin typeface="Calibri" panose="020F0502020204030204"/>
              </a:rPr>
              <a:t>Reunion Groups</a:t>
            </a:r>
          </a:p>
          <a:p>
            <a:pPr marL="171450" indent="-171450">
              <a:buFont typeface="Arial" panose="020B0604020202020204" pitchFamily="34" charset="0"/>
              <a:buChar char="•"/>
            </a:pPr>
            <a:r>
              <a:rPr lang="en-US" dirty="0">
                <a:solidFill>
                  <a:prstClr val="black"/>
                </a:solidFill>
                <a:latin typeface="Calibri" panose="020F0502020204030204"/>
              </a:rPr>
              <a:t>Table Leaders and Assistant Table Leaders will “model” reunion groups after the Perseverance talk. </a:t>
            </a:r>
          </a:p>
          <a:p>
            <a:pPr marL="171450" indent="-171450">
              <a:buFont typeface="Arial" panose="020B0604020202020204" pitchFamily="34" charset="0"/>
              <a:buChar char="•"/>
            </a:pPr>
            <a:r>
              <a:rPr lang="en-US" dirty="0">
                <a:solidFill>
                  <a:prstClr val="black"/>
                </a:solidFill>
                <a:latin typeface="Calibri" panose="020F0502020204030204"/>
              </a:rPr>
              <a:t>Therefore, it is highly suggested that you are actively involved with a reunion group.</a:t>
            </a:r>
          </a:p>
          <a:p>
            <a:pPr marL="171450" indent="-171450">
              <a:buFont typeface="Arial" panose="020B0604020202020204" pitchFamily="34" charset="0"/>
              <a:buChar char="•"/>
            </a:pPr>
            <a:r>
              <a:rPr lang="en-US" dirty="0">
                <a:solidFill>
                  <a:prstClr val="black"/>
                </a:solidFill>
                <a:latin typeface="Calibri" panose="020F0502020204030204"/>
              </a:rPr>
              <a:t>Work together during team meetings to decide how you will “model” a reunion group meeting, so you have a plan on the weekend.</a:t>
            </a:r>
          </a:p>
          <a:p>
            <a:endParaRPr lang="en-US" dirty="0">
              <a:solidFill>
                <a:prstClr val="black"/>
              </a:solidFill>
              <a:latin typeface="Calibri" panose="020F0502020204030204"/>
            </a:endParaRPr>
          </a:p>
          <a:p>
            <a:r>
              <a:rPr lang="en-US" b="1" dirty="0">
                <a:solidFill>
                  <a:prstClr val="black"/>
                </a:solidFill>
                <a:latin typeface="Calibri" panose="020F0502020204030204"/>
              </a:rPr>
              <a:t>Job Description Discussion</a:t>
            </a:r>
          </a:p>
          <a:p>
            <a:pPr marL="171450" indent="-171450">
              <a:buFont typeface="Arial" panose="020B0604020202020204" pitchFamily="34" charset="0"/>
              <a:buChar char="•"/>
            </a:pPr>
            <a:r>
              <a:rPr lang="en-US" dirty="0">
                <a:solidFill>
                  <a:prstClr val="black"/>
                </a:solidFill>
                <a:latin typeface="Calibri" panose="020F0502020204030204"/>
              </a:rPr>
              <a:t>Hope you have already taken time to read your job description but want to make note of a few points and give you some guidelines.  </a:t>
            </a:r>
            <a:r>
              <a:rPr lang="en-US" dirty="0">
                <a:solidFill>
                  <a:srgbClr val="FF0000"/>
                </a:solidFill>
                <a:latin typeface="Calibri" panose="020F0502020204030204"/>
              </a:rPr>
              <a:t>HANDOUT </a:t>
            </a:r>
            <a:r>
              <a:rPr lang="en-US" dirty="0">
                <a:latin typeface="Calibri" panose="020F0502020204030204"/>
              </a:rPr>
              <a:t>“Table Leader Guidelines”</a:t>
            </a:r>
            <a:endParaRPr lang="en-US" dirty="0">
              <a:solidFill>
                <a:prstClr val="black"/>
              </a:solidFill>
              <a:latin typeface="Calibri" panose="020F0502020204030204"/>
            </a:endParaRPr>
          </a:p>
          <a:p>
            <a:pPr marL="171450" indent="-171450">
              <a:buFont typeface="Arial" panose="020B0604020202020204" pitchFamily="34" charset="0"/>
              <a:buChar char="•"/>
            </a:pPr>
            <a:r>
              <a:rPr lang="en-US" dirty="0">
                <a:solidFill>
                  <a:prstClr val="black"/>
                </a:solidFill>
                <a:latin typeface="Calibri" panose="020F0502020204030204"/>
              </a:rPr>
              <a:t>Team meetings are where you train for the weekend and learn to work with your partner.</a:t>
            </a:r>
          </a:p>
          <a:p>
            <a:pPr marL="171450" indent="-171450">
              <a:buFont typeface="Arial" panose="020B0604020202020204" pitchFamily="34" charset="0"/>
              <a:buChar char="•"/>
            </a:pPr>
            <a:r>
              <a:rPr lang="en-US" dirty="0">
                <a:solidFill>
                  <a:prstClr val="black"/>
                </a:solidFill>
                <a:latin typeface="Calibri" panose="020F0502020204030204"/>
              </a:rPr>
              <a:t>Suggest that Table Leader and Assistant Table </a:t>
            </a:r>
            <a:r>
              <a:rPr lang="en-US">
                <a:solidFill>
                  <a:prstClr val="black"/>
                </a:solidFill>
                <a:latin typeface="Calibri" panose="020F0502020204030204"/>
              </a:rPr>
              <a:t>Leader develop an </a:t>
            </a:r>
            <a:r>
              <a:rPr lang="en-US" dirty="0">
                <a:solidFill>
                  <a:prstClr val="black"/>
                </a:solidFill>
                <a:latin typeface="Calibri" panose="020F0502020204030204"/>
              </a:rPr>
              <a:t>email list of Table Community and use this to communicate and follow-up with members that may have to be absent.</a:t>
            </a:r>
          </a:p>
          <a:p>
            <a:pPr marL="171450" indent="-171450">
              <a:buFont typeface="Arial" panose="020B0604020202020204" pitchFamily="34" charset="0"/>
              <a:buChar char="•"/>
            </a:pPr>
            <a:r>
              <a:rPr lang="en-US" dirty="0">
                <a:solidFill>
                  <a:prstClr val="black"/>
                </a:solidFill>
                <a:latin typeface="Calibri" panose="020F0502020204030204"/>
              </a:rPr>
              <a:t>Let your table members know not to enter/exit room during preview talks unless emergency.</a:t>
            </a:r>
          </a:p>
          <a:p>
            <a:pPr marL="171450" indent="-171450">
              <a:buFont typeface="Arial" panose="020B0604020202020204" pitchFamily="34" charset="0"/>
              <a:buChar char="•"/>
            </a:pPr>
            <a:r>
              <a:rPr lang="en-US" dirty="0">
                <a:solidFill>
                  <a:prstClr val="black"/>
                </a:solidFill>
                <a:latin typeface="Calibri" panose="020F0502020204030204"/>
              </a:rPr>
              <a:t>Your table will provide a meal for one of the team meetings.  The Assistant Table Leader will coordinate.  Paper products will be provided.  Remember to be considerate of the expense as there are those that are on scholarships that may not be able to contribute as much as others.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During Prayer and Share be ready to Lead – encourage sharing and praying – be conscious of the time schedule.  It isn’t necessary to repeat each prayer request.</a:t>
            </a:r>
            <a:r>
              <a:rPr lang="en-US" dirty="0">
                <a:solidFill>
                  <a:prstClr val="black"/>
                </a:solidFill>
                <a:latin typeface="Calibri" panose="020F0502020204030204"/>
              </a:rPr>
              <a:t>     </a:t>
            </a:r>
          </a:p>
          <a:p>
            <a:pPr marL="171450" indent="-171450">
              <a:buFont typeface="Arial" panose="020B0604020202020204" pitchFamily="34" charset="0"/>
              <a:buChar char="•"/>
            </a:pPr>
            <a:r>
              <a:rPr lang="en-US" dirty="0">
                <a:solidFill>
                  <a:prstClr val="black"/>
                </a:solidFill>
                <a:latin typeface="Calibri" panose="020F0502020204030204"/>
              </a:rPr>
              <a:t>Remember that as Table Leaders and Assistant Table Leaders you are to set the example for team meetings and on the weekend by being on time and prepared.</a:t>
            </a:r>
          </a:p>
          <a:p>
            <a:pPr marL="171450" indent="-171450">
              <a:buFont typeface="Arial" panose="020B0604020202020204" pitchFamily="34" charset="0"/>
              <a:buChar char="•"/>
            </a:pPr>
            <a:r>
              <a:rPr lang="en-US" dirty="0">
                <a:solidFill>
                  <a:prstClr val="black"/>
                </a:solidFill>
                <a:latin typeface="Calibri" panose="020F0502020204030204"/>
              </a:rPr>
              <a:t>On the weekend, we suggest that as the tables move from one area to another that the Table Leader be the Locomotive and the Assistant Table Leader be the Caboose to ensure that the Table Group stay together and land at the same place.</a:t>
            </a:r>
          </a:p>
          <a:p>
            <a:endParaRPr lang="en-US" dirty="0">
              <a:solidFill>
                <a:prstClr val="black"/>
              </a:solidFill>
              <a:latin typeface="Calibri" panose="020F0502020204030204"/>
            </a:endParaRPr>
          </a:p>
          <a:p>
            <a:r>
              <a:rPr lang="en-US" b="1" dirty="0">
                <a:solidFill>
                  <a:prstClr val="black"/>
                </a:solidFill>
                <a:latin typeface="Calibri" panose="020F0502020204030204"/>
              </a:rPr>
              <a:t>That’s it…. does anyone have any questions?</a:t>
            </a:r>
          </a:p>
          <a:p>
            <a:endParaRPr lang="en-US" b="1" dirty="0">
              <a:solidFill>
                <a:prstClr val="black"/>
              </a:solidFill>
              <a:latin typeface="Calibri" panose="020F0502020204030204"/>
            </a:endParaRPr>
          </a:p>
          <a:p>
            <a:r>
              <a:rPr lang="en-US" b="1" dirty="0">
                <a:solidFill>
                  <a:prstClr val="black"/>
                </a:solidFill>
                <a:latin typeface="Calibri" panose="020F0502020204030204"/>
              </a:rPr>
              <a:t>Please come to me with any questions you have or you can call or email us.</a:t>
            </a:r>
          </a:p>
          <a:p>
            <a:endParaRPr lang="en-US" dirty="0">
              <a:solidFill>
                <a:prstClr val="black"/>
              </a:solidFill>
              <a:latin typeface="Calibri" panose="020F0502020204030204"/>
            </a:endParaRPr>
          </a:p>
          <a:p>
            <a:endParaRPr lang="en-US" dirty="0">
              <a:solidFill>
                <a:prstClr val="black"/>
              </a:solidFill>
              <a:latin typeface="Calibri" panose="020F0502020204030204"/>
            </a:endParaRPr>
          </a:p>
          <a:p>
            <a:endParaRPr lang="en-US" dirty="0">
              <a:solidFill>
                <a:prstClr val="black"/>
              </a:solidFill>
              <a:latin typeface="Calibri" panose="020F0502020204030204"/>
            </a:endParaRPr>
          </a:p>
          <a:p>
            <a:endParaRPr lang="en-US" dirty="0">
              <a:solidFill>
                <a:prstClr val="black"/>
              </a:solidFill>
              <a:latin typeface="Calibri" panose="020F0502020204030204"/>
            </a:endParaRPr>
          </a:p>
          <a:p>
            <a:pPr marL="171450" indent="-171450">
              <a:buFont typeface="Arial" panose="020B0604020202020204" pitchFamily="34" charset="0"/>
              <a:buChar char="•"/>
            </a:pPr>
            <a:endParaRPr lang="en-US" dirty="0">
              <a:solidFill>
                <a:prstClr val="black"/>
              </a:solidFill>
              <a:latin typeface="Calibri" panose="020F0502020204030204"/>
            </a:endParaRPr>
          </a:p>
          <a:p>
            <a:pPr marL="171450" indent="-171450">
              <a:buFont typeface="Arial" panose="020B0604020202020204" pitchFamily="34" charset="0"/>
              <a:buChar char="•"/>
            </a:pPr>
            <a:endParaRPr lang="en-US" dirty="0">
              <a:solidFill>
                <a:prstClr val="black"/>
              </a:solidFill>
              <a:latin typeface="Calibri" panose="020F0502020204030204"/>
            </a:endParaRPr>
          </a:p>
          <a:p>
            <a:pPr marL="171450" indent="-171450">
              <a:buFont typeface="Arial" panose="020B0604020202020204" pitchFamily="34" charset="0"/>
              <a:buChar char="•"/>
            </a:pPr>
            <a:endParaRPr lang="en-US" dirty="0">
              <a:solidFill>
                <a:prstClr val="black"/>
              </a:solidFill>
              <a:latin typeface="Calibri" panose="020F0502020204030204"/>
            </a:endParaRPr>
          </a:p>
          <a:p>
            <a:pPr marL="171450" indent="-171450">
              <a:buFont typeface="Arial" panose="020B0604020202020204" pitchFamily="34" charset="0"/>
              <a:buChar char="•"/>
            </a:pPr>
            <a:endParaRPr lang="en-US" dirty="0">
              <a:solidFill>
                <a:prstClr val="black"/>
              </a:solidFill>
              <a:latin typeface="Calibri" panose="020F0502020204030204"/>
            </a:endParaRPr>
          </a:p>
          <a:p>
            <a:pPr marL="171450" indent="-171450">
              <a:buFont typeface="Arial" panose="020B0604020202020204" pitchFamily="34" charset="0"/>
              <a:buChar char="•"/>
            </a:pPr>
            <a:endParaRPr lang="en-US" dirty="0">
              <a:solidFill>
                <a:prstClr val="black"/>
              </a:solidFill>
              <a:latin typeface="Calibri" panose="020F0502020204030204"/>
            </a:endParaRPr>
          </a:p>
          <a:p>
            <a:pPr marL="171450" indent="-171450">
              <a:buFont typeface="Arial" panose="020B0604020202020204" pitchFamily="34" charset="0"/>
              <a:buChar char="•"/>
            </a:pPr>
            <a:endParaRPr lang="en-US" dirty="0">
              <a:solidFill>
                <a:prstClr val="black"/>
              </a:solidFill>
              <a:latin typeface="Calibri" panose="020F0502020204030204"/>
            </a:endParaRPr>
          </a:p>
          <a:p>
            <a:pPr marL="171450" indent="-171450">
              <a:buFont typeface="Arial" panose="020B0604020202020204" pitchFamily="34" charset="0"/>
              <a:buChar char="•"/>
            </a:pPr>
            <a:endParaRPr lang="en-US" dirty="0">
              <a:solidFill>
                <a:prstClr val="black"/>
              </a:solidFill>
              <a:latin typeface="Calibri" panose="020F0502020204030204"/>
            </a:endParaRPr>
          </a:p>
          <a:p>
            <a:pPr marL="171450" indent="-171450">
              <a:buFont typeface="Arial" panose="020B0604020202020204" pitchFamily="34" charset="0"/>
              <a:buChar char="•"/>
            </a:pPr>
            <a:endParaRPr lang="en-US" dirty="0">
              <a:solidFill>
                <a:prstClr val="black"/>
              </a:solidFill>
              <a:latin typeface="Calibri" panose="020F0502020204030204"/>
            </a:endParaRPr>
          </a:p>
          <a:p>
            <a:pPr marL="171450" indent="-171450">
              <a:buFont typeface="Arial" panose="020B0604020202020204" pitchFamily="34" charset="0"/>
              <a:buChar char="•"/>
            </a:pPr>
            <a:endParaRPr lang="en-US" dirty="0">
              <a:solidFill>
                <a:prstClr val="black"/>
              </a:solidFill>
              <a:latin typeface="Calibri" panose="020F0502020204030204"/>
            </a:endParaRPr>
          </a:p>
          <a:p>
            <a:pPr marL="171450" indent="-171450">
              <a:buFont typeface="Arial" panose="020B0604020202020204" pitchFamily="34" charset="0"/>
              <a:buChar char="•"/>
            </a:pPr>
            <a:endParaRPr lang="en-US" dirty="0">
              <a:solidFill>
                <a:prstClr val="black"/>
              </a:solidFill>
              <a:latin typeface="Calibri" panose="020F0502020204030204"/>
            </a:endParaRPr>
          </a:p>
          <a:p>
            <a:pPr marL="171450" indent="-171450">
              <a:buFont typeface="Arial" panose="020B0604020202020204" pitchFamily="34" charset="0"/>
              <a:buChar char="•"/>
            </a:pPr>
            <a:endParaRPr lang="en-US" dirty="0">
              <a:solidFill>
                <a:prstClr val="black"/>
              </a:solidFill>
              <a:latin typeface="Calibri" panose="020F0502020204030204"/>
            </a:endParaRPr>
          </a:p>
          <a:p>
            <a:pPr marL="171450" indent="-171450">
              <a:buFont typeface="Arial" panose="020B0604020202020204" pitchFamily="34" charset="0"/>
              <a:buChar char="•"/>
            </a:pPr>
            <a:endParaRPr lang="en-US" dirty="0">
              <a:solidFill>
                <a:prstClr val="black"/>
              </a:solidFill>
              <a:latin typeface="Calibri" panose="020F0502020204030204"/>
            </a:endParaRPr>
          </a:p>
          <a:p>
            <a:pPr marL="171450" indent="-171450">
              <a:buFont typeface="Arial" panose="020B0604020202020204" pitchFamily="34" charset="0"/>
              <a:buChar char="•"/>
            </a:pPr>
            <a:endParaRPr lang="en-US" dirty="0">
              <a:solidFill>
                <a:prstClr val="black"/>
              </a:solidFill>
              <a:latin typeface="Calibri" panose="020F0502020204030204"/>
            </a:endParaRPr>
          </a:p>
          <a:p>
            <a:pPr marL="171450" indent="-171450">
              <a:buFont typeface="Arial" panose="020B0604020202020204" pitchFamily="34" charset="0"/>
              <a:buChar char="•"/>
            </a:pPr>
            <a:endParaRPr lang="en-US" dirty="0">
              <a:solidFill>
                <a:prstClr val="black"/>
              </a:solidFill>
              <a:latin typeface="Calibri" panose="020F0502020204030204"/>
            </a:endParaRPr>
          </a:p>
          <a:p>
            <a:endParaRPr lang="en-US" b="1" dirty="0">
              <a:solidFill>
                <a:prstClr val="black"/>
              </a:solidFill>
              <a:latin typeface="Calibri" panose="020F0502020204030204"/>
            </a:endParaRPr>
          </a:p>
          <a:p>
            <a:endParaRPr lang="en-US" b="1" dirty="0">
              <a:solidFill>
                <a:prstClr val="black"/>
              </a:solidFill>
              <a:latin typeface="Calibri" panose="020F0502020204030204"/>
            </a:endParaRPr>
          </a:p>
          <a:p>
            <a:endParaRPr lang="en-US" b="1" dirty="0">
              <a:solidFill>
                <a:prstClr val="black"/>
              </a:solidFill>
              <a:latin typeface="Calibri" panose="020F0502020204030204"/>
            </a:endParaRPr>
          </a:p>
          <a:p>
            <a:endParaRPr lang="en-US" b="1" dirty="0"/>
          </a:p>
          <a:p>
            <a:endParaRPr lang="en-US" b="1" dirty="0"/>
          </a:p>
        </p:txBody>
      </p:sp>
      <p:sp>
        <p:nvSpPr>
          <p:cNvPr id="4" name="Slide Number Placeholder 3"/>
          <p:cNvSpPr>
            <a:spLocks noGrp="1"/>
          </p:cNvSpPr>
          <p:nvPr>
            <p:ph type="sldNum" sz="quarter" idx="5"/>
          </p:nvPr>
        </p:nvSpPr>
        <p:spPr>
          <a:xfrm>
            <a:off x="4023092" y="8917422"/>
            <a:ext cx="3077739" cy="471053"/>
          </a:xfrm>
          <a:prstGeom prst="rect">
            <a:avLst/>
          </a:prstGeom>
        </p:spPr>
        <p:txBody>
          <a:bodyPr/>
          <a:lstStyle/>
          <a:p>
            <a:endParaRPr lang="en-US" dirty="0"/>
          </a:p>
          <a:p>
            <a:endParaRPr lang="en-US" dirty="0"/>
          </a:p>
        </p:txBody>
      </p:sp>
    </p:spTree>
    <p:extLst>
      <p:ext uri="{BB962C8B-B14F-4D97-AF65-F5344CB8AC3E}">
        <p14:creationId xmlns:p14="http://schemas.microsoft.com/office/powerpoint/2010/main" val="2924758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A96B1D-2FD0-4942-96FD-39FE7A1B7E7B}"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AB2C7-3D4C-4571-BBB0-43DB404C2D19}" type="slidenum">
              <a:rPr lang="en-US" smtClean="0"/>
              <a:t>‹#›</a:t>
            </a:fld>
            <a:endParaRPr lang="en-US"/>
          </a:p>
        </p:txBody>
      </p:sp>
    </p:spTree>
    <p:extLst>
      <p:ext uri="{BB962C8B-B14F-4D97-AF65-F5344CB8AC3E}">
        <p14:creationId xmlns:p14="http://schemas.microsoft.com/office/powerpoint/2010/main" val="1099389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A96B1D-2FD0-4942-96FD-39FE7A1B7E7B}" type="datetimeFigureOut">
              <a:rPr lang="en-US" smtClean="0"/>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8AB2C7-3D4C-4571-BBB0-43DB404C2D19}" type="slidenum">
              <a:rPr lang="en-US" smtClean="0"/>
              <a:t>‹#›</a:t>
            </a:fld>
            <a:endParaRPr lang="en-US"/>
          </a:p>
        </p:txBody>
      </p:sp>
    </p:spTree>
    <p:extLst>
      <p:ext uri="{BB962C8B-B14F-4D97-AF65-F5344CB8AC3E}">
        <p14:creationId xmlns:p14="http://schemas.microsoft.com/office/powerpoint/2010/main" val="3013219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5A96B1D-2FD0-4942-96FD-39FE7A1B7E7B}"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AB2C7-3D4C-4571-BBB0-43DB404C2D19}" type="slidenum">
              <a:rPr lang="en-US" smtClean="0"/>
              <a:t>‹#›</a:t>
            </a:fld>
            <a:endParaRPr lang="en-US"/>
          </a:p>
        </p:txBody>
      </p:sp>
    </p:spTree>
    <p:extLst>
      <p:ext uri="{BB962C8B-B14F-4D97-AF65-F5344CB8AC3E}">
        <p14:creationId xmlns:p14="http://schemas.microsoft.com/office/powerpoint/2010/main" val="3984419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5A96B1D-2FD0-4942-96FD-39FE7A1B7E7B}"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AB2C7-3D4C-4571-BBB0-43DB404C2D19}"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616113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A96B1D-2FD0-4942-96FD-39FE7A1B7E7B}"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AB2C7-3D4C-4571-BBB0-43DB404C2D19}" type="slidenum">
              <a:rPr lang="en-US" smtClean="0"/>
              <a:t>‹#›</a:t>
            </a:fld>
            <a:endParaRPr lang="en-US"/>
          </a:p>
        </p:txBody>
      </p:sp>
    </p:spTree>
    <p:extLst>
      <p:ext uri="{BB962C8B-B14F-4D97-AF65-F5344CB8AC3E}">
        <p14:creationId xmlns:p14="http://schemas.microsoft.com/office/powerpoint/2010/main" val="3845897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5A96B1D-2FD0-4942-96FD-39FE7A1B7E7B}" type="datetimeFigureOut">
              <a:rPr lang="en-US" smtClean="0"/>
              <a:t>7/29/2021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AB2C7-3D4C-4571-BBB0-43DB404C2D19}" type="slidenum">
              <a:rPr lang="en-US" smtClean="0"/>
              <a:t>‹#›</a:t>
            </a:fld>
            <a:endParaRPr lang="en-US"/>
          </a:p>
        </p:txBody>
      </p:sp>
    </p:spTree>
    <p:extLst>
      <p:ext uri="{BB962C8B-B14F-4D97-AF65-F5344CB8AC3E}">
        <p14:creationId xmlns:p14="http://schemas.microsoft.com/office/powerpoint/2010/main" val="40469282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5A96B1D-2FD0-4942-96FD-39FE7A1B7E7B}" type="datetimeFigureOut">
              <a:rPr lang="en-US" smtClean="0"/>
              <a:t>7/29/2021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AB2C7-3D4C-4571-BBB0-43DB404C2D19}" type="slidenum">
              <a:rPr lang="en-US" smtClean="0"/>
              <a:t>‹#›</a:t>
            </a:fld>
            <a:endParaRPr lang="en-US"/>
          </a:p>
        </p:txBody>
      </p:sp>
    </p:spTree>
    <p:extLst>
      <p:ext uri="{BB962C8B-B14F-4D97-AF65-F5344CB8AC3E}">
        <p14:creationId xmlns:p14="http://schemas.microsoft.com/office/powerpoint/2010/main" val="24528191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A96B1D-2FD0-4942-96FD-39FE7A1B7E7B}"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AB2C7-3D4C-4571-BBB0-43DB404C2D19}" type="slidenum">
              <a:rPr lang="en-US" smtClean="0"/>
              <a:t>‹#›</a:t>
            </a:fld>
            <a:endParaRPr lang="en-US"/>
          </a:p>
        </p:txBody>
      </p:sp>
    </p:spTree>
    <p:extLst>
      <p:ext uri="{BB962C8B-B14F-4D97-AF65-F5344CB8AC3E}">
        <p14:creationId xmlns:p14="http://schemas.microsoft.com/office/powerpoint/2010/main" val="4200390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A96B1D-2FD0-4942-96FD-39FE7A1B7E7B}"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AB2C7-3D4C-4571-BBB0-43DB404C2D19}" type="slidenum">
              <a:rPr lang="en-US" smtClean="0"/>
              <a:t>‹#›</a:t>
            </a:fld>
            <a:endParaRPr lang="en-US"/>
          </a:p>
        </p:txBody>
      </p:sp>
    </p:spTree>
    <p:extLst>
      <p:ext uri="{BB962C8B-B14F-4D97-AF65-F5344CB8AC3E}">
        <p14:creationId xmlns:p14="http://schemas.microsoft.com/office/powerpoint/2010/main" val="384594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65A96B1D-2FD0-4942-96FD-39FE7A1B7E7B}"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AB2C7-3D4C-4571-BBB0-43DB404C2D19}" type="slidenum">
              <a:rPr lang="en-US" smtClean="0"/>
              <a:t>‹#›</a:t>
            </a:fld>
            <a:endParaRPr lang="en-US"/>
          </a:p>
        </p:txBody>
      </p:sp>
    </p:spTree>
    <p:extLst>
      <p:ext uri="{BB962C8B-B14F-4D97-AF65-F5344CB8AC3E}">
        <p14:creationId xmlns:p14="http://schemas.microsoft.com/office/powerpoint/2010/main" val="320356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A96B1D-2FD0-4942-96FD-39FE7A1B7E7B}"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AB2C7-3D4C-4571-BBB0-43DB404C2D19}" type="slidenum">
              <a:rPr lang="en-US" smtClean="0"/>
              <a:t>‹#›</a:t>
            </a:fld>
            <a:endParaRPr lang="en-US"/>
          </a:p>
        </p:txBody>
      </p:sp>
    </p:spTree>
    <p:extLst>
      <p:ext uri="{BB962C8B-B14F-4D97-AF65-F5344CB8AC3E}">
        <p14:creationId xmlns:p14="http://schemas.microsoft.com/office/powerpoint/2010/main" val="84979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A96B1D-2FD0-4942-96FD-39FE7A1B7E7B}" type="datetimeFigureOut">
              <a:rPr lang="en-US" smtClean="0"/>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8AB2C7-3D4C-4571-BBB0-43DB404C2D19}" type="slidenum">
              <a:rPr lang="en-US" smtClean="0"/>
              <a:t>‹#›</a:t>
            </a:fld>
            <a:endParaRPr lang="en-US"/>
          </a:p>
        </p:txBody>
      </p:sp>
    </p:spTree>
    <p:extLst>
      <p:ext uri="{BB962C8B-B14F-4D97-AF65-F5344CB8AC3E}">
        <p14:creationId xmlns:p14="http://schemas.microsoft.com/office/powerpoint/2010/main" val="223196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A96B1D-2FD0-4942-96FD-39FE7A1B7E7B}" type="datetimeFigureOut">
              <a:rPr lang="en-US" smtClean="0"/>
              <a:t>7/29/2021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8AB2C7-3D4C-4571-BBB0-43DB404C2D19}" type="slidenum">
              <a:rPr lang="en-US" smtClean="0"/>
              <a:t>‹#›</a:t>
            </a:fld>
            <a:endParaRPr lang="en-US"/>
          </a:p>
        </p:txBody>
      </p:sp>
    </p:spTree>
    <p:extLst>
      <p:ext uri="{BB962C8B-B14F-4D97-AF65-F5344CB8AC3E}">
        <p14:creationId xmlns:p14="http://schemas.microsoft.com/office/powerpoint/2010/main" val="1214455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65A96B1D-2FD0-4942-96FD-39FE7A1B7E7B}" type="datetimeFigureOut">
              <a:rPr lang="en-US" smtClean="0"/>
              <a:t>7/29/2021</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108AB2C7-3D4C-4571-BBB0-43DB404C2D19}" type="slidenum">
              <a:rPr lang="en-US" smtClean="0"/>
              <a:t>‹#›</a:t>
            </a:fld>
            <a:endParaRPr lang="en-US"/>
          </a:p>
        </p:txBody>
      </p:sp>
    </p:spTree>
    <p:extLst>
      <p:ext uri="{BB962C8B-B14F-4D97-AF65-F5344CB8AC3E}">
        <p14:creationId xmlns:p14="http://schemas.microsoft.com/office/powerpoint/2010/main" val="1042089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5A96B1D-2FD0-4942-96FD-39FE7A1B7E7B}" type="datetimeFigureOut">
              <a:rPr lang="en-US" smtClean="0"/>
              <a:t>7/29/2021</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108AB2C7-3D4C-4571-BBB0-43DB404C2D19}" type="slidenum">
              <a:rPr lang="en-US" smtClean="0"/>
              <a:t>‹#›</a:t>
            </a:fld>
            <a:endParaRPr lang="en-US"/>
          </a:p>
        </p:txBody>
      </p:sp>
    </p:spTree>
    <p:extLst>
      <p:ext uri="{BB962C8B-B14F-4D97-AF65-F5344CB8AC3E}">
        <p14:creationId xmlns:p14="http://schemas.microsoft.com/office/powerpoint/2010/main" val="1654276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65A96B1D-2FD0-4942-96FD-39FE7A1B7E7B}" type="datetimeFigureOut">
              <a:rPr lang="en-US" smtClean="0"/>
              <a:t>7/29/2021</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108AB2C7-3D4C-4571-BBB0-43DB404C2D19}" type="slidenum">
              <a:rPr lang="en-US" smtClean="0"/>
              <a:t>‹#›</a:t>
            </a:fld>
            <a:endParaRPr lang="en-US"/>
          </a:p>
        </p:txBody>
      </p:sp>
    </p:spTree>
    <p:extLst>
      <p:ext uri="{BB962C8B-B14F-4D97-AF65-F5344CB8AC3E}">
        <p14:creationId xmlns:p14="http://schemas.microsoft.com/office/powerpoint/2010/main" val="3838661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A96B1D-2FD0-4942-96FD-39FE7A1B7E7B}" type="datetimeFigureOut">
              <a:rPr lang="en-US" smtClean="0"/>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8AB2C7-3D4C-4571-BBB0-43DB404C2D19}" type="slidenum">
              <a:rPr lang="en-US" smtClean="0"/>
              <a:t>‹#›</a:t>
            </a:fld>
            <a:endParaRPr lang="en-US"/>
          </a:p>
        </p:txBody>
      </p:sp>
    </p:spTree>
    <p:extLst>
      <p:ext uri="{BB962C8B-B14F-4D97-AF65-F5344CB8AC3E}">
        <p14:creationId xmlns:p14="http://schemas.microsoft.com/office/powerpoint/2010/main" val="2006377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67000"/>
              </a:schemeClr>
            </a:gs>
            <a:gs pos="99000">
              <a:schemeClr val="accent5">
                <a:lumMod val="97000"/>
                <a:lumOff val="3000"/>
              </a:schemeClr>
            </a:gs>
            <a:gs pos="100000">
              <a:schemeClr val="accent5">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5A96B1D-2FD0-4942-96FD-39FE7A1B7E7B}" type="datetimeFigureOut">
              <a:rPr lang="en-US" smtClean="0"/>
              <a:t>7/29/2021</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08AB2C7-3D4C-4571-BBB0-43DB404C2D19}" type="slidenum">
              <a:rPr lang="en-US" smtClean="0"/>
              <a:t>‹#›</a:t>
            </a:fld>
            <a:endParaRPr lang="en-US"/>
          </a:p>
        </p:txBody>
      </p:sp>
    </p:spTree>
    <p:extLst>
      <p:ext uri="{BB962C8B-B14F-4D97-AF65-F5344CB8AC3E}">
        <p14:creationId xmlns:p14="http://schemas.microsoft.com/office/powerpoint/2010/main" val="39435512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67000"/>
              </a:schemeClr>
            </a:gs>
            <a:gs pos="99000">
              <a:schemeClr val="accent5">
                <a:lumMod val="97000"/>
                <a:lumOff val="3000"/>
              </a:schemeClr>
            </a:gs>
            <a:gs pos="100000">
              <a:schemeClr val="accent5">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9FB47-B1B9-48F2-9419-BF11E8AE50D1}"/>
              </a:ext>
            </a:extLst>
          </p:cNvPr>
          <p:cNvSpPr>
            <a:spLocks noGrp="1"/>
          </p:cNvSpPr>
          <p:nvPr>
            <p:ph type="ctrTitle"/>
          </p:nvPr>
        </p:nvSpPr>
        <p:spPr>
          <a:xfrm>
            <a:off x="1316736" y="1195516"/>
            <a:ext cx="9144000" cy="1016830"/>
          </a:xfrm>
        </p:spPr>
        <p:txBody>
          <a:bodyPr/>
          <a:lstStyle/>
          <a:p>
            <a:r>
              <a:rPr lang="en-US" sz="4000" dirty="0"/>
              <a:t>Conference Room Servants</a:t>
            </a:r>
          </a:p>
        </p:txBody>
      </p:sp>
      <p:sp>
        <p:nvSpPr>
          <p:cNvPr id="3" name="Subtitle 2">
            <a:extLst>
              <a:ext uri="{FF2B5EF4-FFF2-40B4-BE49-F238E27FC236}">
                <a16:creationId xmlns:a16="http://schemas.microsoft.com/office/drawing/2014/main" id="{96D200B9-BB7B-4BCB-AFA0-2455B17AB3CC}"/>
              </a:ext>
            </a:extLst>
          </p:cNvPr>
          <p:cNvSpPr>
            <a:spLocks noGrp="1"/>
          </p:cNvSpPr>
          <p:nvPr>
            <p:ph type="subTitle" idx="1"/>
          </p:nvPr>
        </p:nvSpPr>
        <p:spPr>
          <a:xfrm>
            <a:off x="1383792" y="2351854"/>
            <a:ext cx="9424416" cy="3310630"/>
          </a:xfrm>
        </p:spPr>
        <p:txBody>
          <a:bodyPr/>
          <a:lstStyle/>
          <a:p>
            <a:pPr marL="342900" indent="-342900" algn="l">
              <a:buFont typeface="Arial" panose="020B0604020202020204" pitchFamily="34" charset="0"/>
              <a:buChar char="•"/>
            </a:pPr>
            <a:r>
              <a:rPr lang="en-US" dirty="0"/>
              <a:t>Importance of Table Leaders/Assistant Table Leaders</a:t>
            </a:r>
          </a:p>
          <a:p>
            <a:pPr marL="342900" indent="-342900" algn="l">
              <a:buFont typeface="Arial" panose="020B0604020202020204" pitchFamily="34" charset="0"/>
              <a:buChar char="•"/>
            </a:pPr>
            <a:r>
              <a:rPr lang="en-US" dirty="0"/>
              <a:t>Preparation for Weekend</a:t>
            </a:r>
          </a:p>
          <a:p>
            <a:pPr algn="l"/>
            <a:r>
              <a:rPr lang="en-US" dirty="0"/>
              <a:t>	-Preparing Your Talk</a:t>
            </a:r>
          </a:p>
          <a:p>
            <a:pPr algn="l"/>
            <a:r>
              <a:rPr lang="en-US" dirty="0"/>
              <a:t>	-Talk Critiques</a:t>
            </a:r>
          </a:p>
          <a:p>
            <a:pPr algn="l"/>
            <a:r>
              <a:rPr lang="en-US" dirty="0"/>
              <a:t>	-Reunion Group</a:t>
            </a:r>
          </a:p>
          <a:p>
            <a:pPr marL="342900" indent="-342900" algn="l">
              <a:buFont typeface="Arial" panose="020B0604020202020204" pitchFamily="34" charset="0"/>
              <a:buChar char="•"/>
            </a:pPr>
            <a:r>
              <a:rPr lang="en-US" dirty="0"/>
              <a:t>Job Description Discussion</a:t>
            </a:r>
          </a:p>
          <a:p>
            <a:pPr algn="l"/>
            <a:endParaRPr lang="en-US" dirty="0"/>
          </a:p>
        </p:txBody>
      </p:sp>
    </p:spTree>
    <p:extLst>
      <p:ext uri="{BB962C8B-B14F-4D97-AF65-F5344CB8AC3E}">
        <p14:creationId xmlns:p14="http://schemas.microsoft.com/office/powerpoint/2010/main" val="1504416199"/>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themeOverride>
</file>

<file path=docProps/app.xml><?xml version="1.0" encoding="utf-8"?>
<Properties xmlns="http://schemas.openxmlformats.org/officeDocument/2006/extended-properties" xmlns:vt="http://schemas.openxmlformats.org/officeDocument/2006/docPropsVTypes">
  <Template/>
  <TotalTime>631</TotalTime>
  <Words>1443</Words>
  <Application>Microsoft Office PowerPoint</Application>
  <PresentationFormat>Widescreen</PresentationFormat>
  <Paragraphs>96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Century Gothic</vt:lpstr>
      <vt:lpstr>Times New Roman</vt:lpstr>
      <vt:lpstr>Wingdings 3</vt:lpstr>
      <vt:lpstr>Ion</vt:lpstr>
      <vt:lpstr>Conference Room Servants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Hilary Berman</dc:creator>
  <cp:lastModifiedBy>Martha Lee Sanders</cp:lastModifiedBy>
  <cp:revision>37</cp:revision>
  <cp:lastPrinted>2021-04-22T17:52:03Z</cp:lastPrinted>
  <dcterms:created xsi:type="dcterms:W3CDTF">2021-01-26T22:20:53Z</dcterms:created>
  <dcterms:modified xsi:type="dcterms:W3CDTF">2021-07-29T21:48:31Z</dcterms:modified>
</cp:coreProperties>
</file>